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8" r:id="rId4"/>
    <p:sldId id="257" r:id="rId5"/>
    <p:sldId id="258" r:id="rId6"/>
    <p:sldId id="260" r:id="rId7"/>
    <p:sldId id="262" r:id="rId8"/>
    <p:sldId id="259" r:id="rId9"/>
    <p:sldId id="263" r:id="rId10"/>
    <p:sldId id="261" r:id="rId11"/>
    <p:sldId id="264" r:id="rId12"/>
    <p:sldId id="265" r:id="rId13"/>
    <p:sldId id="266" r:id="rId14"/>
    <p:sldId id="267" r:id="rId15"/>
    <p:sldId id="268" r:id="rId16"/>
    <p:sldId id="269" r:id="rId17"/>
    <p:sldId id="270" r:id="rId18"/>
    <p:sldId id="273" r:id="rId19"/>
    <p:sldId id="272" r:id="rId20"/>
    <p:sldId id="279" r:id="rId21"/>
    <p:sldId id="271" r:id="rId22"/>
    <p:sldId id="280" r:id="rId23"/>
    <p:sldId id="281"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113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5811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70349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971349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75802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928540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838771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46029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5273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423405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23341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6851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979192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822099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1908346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10801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D4A6DF-683F-4588-AAD1-B71F935E0E7B}" type="datetimeFigureOut">
              <a:rPr lang="en-US" smtClean="0"/>
              <a:t>8/22/2016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54232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0900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2361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07091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0721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38815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8888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98253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BA33F-908F-4CB5-A7AA-6282806E514A}" type="datetimeFigureOut">
              <a:rPr lang="en-US" smtClean="0"/>
              <a:t>8/22/2016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D6B63-B279-4E6B-98C4-C941EED19DE4}" type="slidenum">
              <a:rPr lang="en-US" smtClean="0"/>
              <a:t>‹#›</a:t>
            </a:fld>
            <a:endParaRPr lang="en-US" dirty="0"/>
          </a:p>
        </p:txBody>
      </p:sp>
    </p:spTree>
    <p:extLst>
      <p:ext uri="{BB962C8B-B14F-4D97-AF65-F5344CB8AC3E}">
        <p14:creationId xmlns:p14="http://schemas.microsoft.com/office/powerpoint/2010/main" val="24441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4A6DF-683F-4588-AAD1-B71F935E0E7B}" type="datetimeFigureOut">
              <a:rPr lang="en-US" smtClean="0"/>
              <a:t>8/22/2016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D0D44-A7A6-452D-9FF8-8D006AB8B4BD}" type="slidenum">
              <a:rPr lang="en-US" smtClean="0"/>
              <a:t>‹#›</a:t>
            </a:fld>
            <a:endParaRPr lang="en-US" dirty="0"/>
          </a:p>
        </p:txBody>
      </p:sp>
    </p:spTree>
    <p:extLst>
      <p:ext uri="{BB962C8B-B14F-4D97-AF65-F5344CB8AC3E}">
        <p14:creationId xmlns:p14="http://schemas.microsoft.com/office/powerpoint/2010/main" val="51118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2016event.mosaicoutdoor.org/AttendeeInfo.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2016event.mosaicoutdoor.org/AttendeeInfo.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dropbox.com/sh/aqxa0qcwqfi8c6z/AADGZoA_167tau_ef1xezbk6a?dl=0" TargetMode="External"/><Relationship Id="rId2" Type="http://schemas.openxmlformats.org/officeDocument/2006/relationships/hyperlink" Target="mailto:Event@MosaicOutdoo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vent@MosaicOutdoor.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Activity Leader Guidelines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 y="2476500"/>
            <a:ext cx="9048750" cy="1905000"/>
          </a:xfrm>
          <a:prstGeom prst="rect">
            <a:avLst/>
          </a:prstGeom>
        </p:spPr>
      </p:pic>
      <p:sp>
        <p:nvSpPr>
          <p:cNvPr id="5" name="TextBox 4"/>
          <p:cNvSpPr txBox="1"/>
          <p:nvPr/>
        </p:nvSpPr>
        <p:spPr>
          <a:xfrm>
            <a:off x="2209800" y="5218331"/>
            <a:ext cx="4724400" cy="646331"/>
          </a:xfrm>
          <a:prstGeom prst="rect">
            <a:avLst/>
          </a:prstGeom>
          <a:noFill/>
        </p:spPr>
        <p:txBody>
          <a:bodyPr wrap="square" rtlCol="0">
            <a:spAutoFit/>
          </a:bodyPr>
          <a:lstStyle/>
          <a:p>
            <a:pPr algn="ctr"/>
            <a:r>
              <a:rPr lang="en-US" dirty="0" smtClean="0"/>
              <a:t>For </a:t>
            </a:r>
          </a:p>
          <a:p>
            <a:pPr algn="ctr"/>
            <a:r>
              <a:rPr lang="en-US" dirty="0" smtClean="0"/>
              <a:t>Jewish Outdoor Escape 2016 – Ottawa Odyssey</a:t>
            </a:r>
            <a:endParaRPr lang="en-US" dirty="0"/>
          </a:p>
        </p:txBody>
      </p:sp>
    </p:spTree>
    <p:extLst>
      <p:ext uri="{BB962C8B-B14F-4D97-AF65-F5344CB8AC3E}">
        <p14:creationId xmlns:p14="http://schemas.microsoft.com/office/powerpoint/2010/main" val="894191682"/>
      </p:ext>
    </p:extLst>
  </p:cSld>
  <p:clrMapOvr>
    <a:masterClrMapping/>
  </p:clrMapOvr>
  <mc:AlternateContent xmlns:mc="http://schemas.openxmlformats.org/markup-compatibility/2006" xmlns:p14="http://schemas.microsoft.com/office/powerpoint/2010/main">
    <mc:Choice Requires="p14">
      <p:transition spd="med" p14:dur="700" advTm="2377">
        <p:fade/>
      </p:transition>
    </mc:Choice>
    <mc:Fallback xmlns="">
      <p:transition spd="med" advTm="2377">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400" dirty="0" smtClean="0"/>
              <a:t>Make sure everyone understands the transportation plan. </a:t>
            </a:r>
            <a:r>
              <a:rPr lang="en-US" dirty="0" smtClean="0"/>
              <a:t/>
            </a:r>
            <a:br>
              <a:rPr lang="en-US" dirty="0" smtClean="0"/>
            </a:br>
            <a:endParaRPr lang="en-US" dirty="0"/>
          </a:p>
        </p:txBody>
      </p:sp>
      <p:sp>
        <p:nvSpPr>
          <p:cNvPr id="3" name="Content Placeholder 2"/>
          <p:cNvSpPr>
            <a:spLocks noGrp="1"/>
          </p:cNvSpPr>
          <p:nvPr>
            <p:ph idx="1"/>
          </p:nvPr>
        </p:nvSpPr>
        <p:spPr>
          <a:xfrm>
            <a:off x="381000" y="1166018"/>
            <a:ext cx="8229600" cy="4525963"/>
          </a:xfrm>
        </p:spPr>
        <p:txBody>
          <a:bodyPr>
            <a:normAutofit fontScale="85000" lnSpcReduction="20000"/>
          </a:bodyPr>
          <a:lstStyle/>
          <a:p>
            <a:r>
              <a:rPr lang="en-US" dirty="0" smtClean="0"/>
              <a:t>All drivers are instructed to </a:t>
            </a:r>
            <a:r>
              <a:rPr lang="en-US" sz="3900" dirty="0" smtClean="0"/>
              <a:t>LEAVE ON TIME</a:t>
            </a:r>
            <a:r>
              <a:rPr lang="en-US" dirty="0" smtClean="0"/>
              <a:t>.</a:t>
            </a:r>
          </a:p>
          <a:p>
            <a:pPr marL="0" indent="0" algn="ctr">
              <a:buNone/>
            </a:pPr>
            <a:r>
              <a:rPr lang="en-US" b="1" dirty="0" smtClean="0"/>
              <a:t>DO NOT WAIT FOR ANYONE FOR ANY REASON</a:t>
            </a:r>
          </a:p>
          <a:p>
            <a:r>
              <a:rPr lang="en-US" dirty="0" smtClean="0"/>
              <a:t>Make sure everyone knows:</a:t>
            </a:r>
          </a:p>
          <a:p>
            <a:pPr lvl="1"/>
            <a:r>
              <a:rPr lang="en-US" dirty="0" smtClean="0"/>
              <a:t>Which vehicle they are going on. </a:t>
            </a:r>
          </a:p>
          <a:p>
            <a:pPr lvl="1"/>
            <a:r>
              <a:rPr lang="en-US" dirty="0" smtClean="0"/>
              <a:t>Know where to find said vehicle.</a:t>
            </a:r>
          </a:p>
          <a:p>
            <a:pPr lvl="2"/>
            <a:r>
              <a:rPr lang="en-US" dirty="0" smtClean="0"/>
              <a:t>Some activities have multiple vehicles and might be parked in different locations. Spend the time at meet your leader to </a:t>
            </a:r>
            <a:r>
              <a:rPr lang="en-US" dirty="0" err="1" smtClean="0"/>
              <a:t>phiscally</a:t>
            </a:r>
            <a:r>
              <a:rPr lang="en-US" dirty="0" smtClean="0"/>
              <a:t> split </a:t>
            </a:r>
            <a:r>
              <a:rPr lang="en-US" dirty="0" smtClean="0"/>
              <a:t>the group to fit in the vehicles. </a:t>
            </a:r>
          </a:p>
          <a:p>
            <a:pPr lvl="1"/>
            <a:r>
              <a:rPr lang="en-US" dirty="0" smtClean="0"/>
              <a:t>What time to be at vehicle. This should be at least 20 minutes before planned departure time. </a:t>
            </a:r>
          </a:p>
          <a:p>
            <a:pPr marL="457200" lvl="1" indent="0">
              <a:buNone/>
            </a:pPr>
            <a:r>
              <a:rPr lang="en-US" b="1" dirty="0" smtClean="0"/>
              <a:t>IF A PARTICIPANT IS LATE THEY WILL BE LEFT BEHIND</a:t>
            </a:r>
            <a:endParaRPr lang="en-US" dirty="0" smtClean="0"/>
          </a:p>
          <a:p>
            <a:pPr lvl="1"/>
            <a:r>
              <a:rPr lang="en-US" dirty="0" smtClean="0"/>
              <a:t>Most activities will leave shortly after breakfast. Come to breakfast prepared to leave for their activity.</a:t>
            </a:r>
          </a:p>
          <a:p>
            <a:endParaRPr lang="en-US" dirty="0" smtClean="0"/>
          </a:p>
          <a:p>
            <a:pPr marL="0" indent="0">
              <a:buNone/>
            </a:pPr>
            <a:endParaRPr lang="en-US" dirty="0"/>
          </a:p>
        </p:txBody>
      </p:sp>
    </p:spTree>
    <p:extLst>
      <p:ext uri="{BB962C8B-B14F-4D97-AF65-F5344CB8AC3E}">
        <p14:creationId xmlns:p14="http://schemas.microsoft.com/office/powerpoint/2010/main" val="41501219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dirty="0" smtClean="0"/>
              <a:t>Give a chance for the leader to access the group and make adjustments if needed. </a:t>
            </a:r>
            <a:br>
              <a:rPr lang="en-US" dirty="0" smtClean="0"/>
            </a:br>
            <a:endParaRPr lang="en-US" dirty="0"/>
          </a:p>
        </p:txBody>
      </p:sp>
      <p:sp>
        <p:nvSpPr>
          <p:cNvPr id="3" name="Content Placeholder 2"/>
          <p:cNvSpPr>
            <a:spLocks noGrp="1"/>
          </p:cNvSpPr>
          <p:nvPr>
            <p:ph idx="1"/>
          </p:nvPr>
        </p:nvSpPr>
        <p:spPr>
          <a:xfrm>
            <a:off x="457200" y="1166018"/>
            <a:ext cx="8229600" cy="4525963"/>
          </a:xfrm>
        </p:spPr>
        <p:txBody>
          <a:bodyPr>
            <a:normAutofit fontScale="70000" lnSpcReduction="20000"/>
          </a:bodyPr>
          <a:lstStyle/>
          <a:p>
            <a:r>
              <a:rPr lang="en-US" dirty="0" smtClean="0"/>
              <a:t>As you are meeting with your group take the time to look around.</a:t>
            </a:r>
          </a:p>
          <a:p>
            <a:pPr lvl="1"/>
            <a:r>
              <a:rPr lang="en-US" dirty="0" smtClean="0"/>
              <a:t>Is anyone obviously not fit to attend your activity</a:t>
            </a:r>
          </a:p>
          <a:p>
            <a:pPr lvl="1"/>
            <a:r>
              <a:rPr lang="en-US" dirty="0" smtClean="0"/>
              <a:t>Anyone have medical issues to address that might be a safety issue. </a:t>
            </a:r>
          </a:p>
          <a:p>
            <a:pPr lvl="1"/>
            <a:r>
              <a:rPr lang="en-US" dirty="0" smtClean="0"/>
              <a:t>Is everyone on your list at the meeting?</a:t>
            </a:r>
          </a:p>
          <a:p>
            <a:pPr lvl="2"/>
            <a:r>
              <a:rPr lang="en-US" dirty="0" smtClean="0"/>
              <a:t>A </a:t>
            </a:r>
            <a:r>
              <a:rPr lang="en-US" dirty="0"/>
              <a:t>c</a:t>
            </a:r>
            <a:r>
              <a:rPr lang="en-US" dirty="0" smtClean="0"/>
              <a:t>heck off list you will be supplied of the participants that have signed up for your activity. </a:t>
            </a:r>
          </a:p>
          <a:p>
            <a:pPr lvl="2"/>
            <a:r>
              <a:rPr lang="en-US" dirty="0" smtClean="0"/>
              <a:t>If a participant misses the meet your leader meeting you have the right to not let them attend the activity the next day. </a:t>
            </a:r>
          </a:p>
          <a:p>
            <a:pPr lvl="1"/>
            <a:r>
              <a:rPr lang="en-US" dirty="0" smtClean="0"/>
              <a:t>Is anyone not on your list asking to join you?</a:t>
            </a:r>
          </a:p>
          <a:p>
            <a:pPr lvl="2"/>
            <a:r>
              <a:rPr lang="en-US" dirty="0" smtClean="0"/>
              <a:t>Substitutions on activities that have a cost are strongly discouraged.</a:t>
            </a:r>
          </a:p>
          <a:p>
            <a:pPr lvl="2"/>
            <a:r>
              <a:rPr lang="en-US" dirty="0" smtClean="0"/>
              <a:t>If a substitution happens it should be arranged the night before. </a:t>
            </a:r>
          </a:p>
          <a:p>
            <a:pPr lvl="2"/>
            <a:r>
              <a:rPr lang="en-US" dirty="0" smtClean="0"/>
              <a:t>Several activities are on busses or vans that have limitations on the number of people they can hold. These limitations may not be apparent to you. A person can join the activity only if someone else who is signed up talks to directly you (the leader) that they are not going. Do not take the word of someone else. </a:t>
            </a:r>
          </a:p>
          <a:p>
            <a:pPr lvl="2"/>
            <a:r>
              <a:rPr lang="en-US" dirty="0" smtClean="0"/>
              <a:t>Many activities are on shared buses and many of the busses are full.</a:t>
            </a:r>
          </a:p>
          <a:p>
            <a:pPr lvl="2"/>
            <a:r>
              <a:rPr lang="en-US" dirty="0" smtClean="0"/>
              <a:t>Financial </a:t>
            </a:r>
            <a:r>
              <a:rPr lang="en-US" dirty="0" smtClean="0"/>
              <a:t>issues need to be addressed the night before. </a:t>
            </a:r>
          </a:p>
        </p:txBody>
      </p:sp>
    </p:spTree>
    <p:extLst>
      <p:ext uri="{BB962C8B-B14F-4D97-AF65-F5344CB8AC3E}">
        <p14:creationId xmlns:p14="http://schemas.microsoft.com/office/powerpoint/2010/main" val="1133416956"/>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Morning of Activity</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Bring EVERYTHING you need for your activity to breakfast. As leader you most likely WILL NOT HAVE TIME to make it back to your cabin.</a:t>
            </a:r>
          </a:p>
          <a:p>
            <a:r>
              <a:rPr lang="en-US" dirty="0" smtClean="0"/>
              <a:t>Make sure you bring:</a:t>
            </a:r>
          </a:p>
          <a:p>
            <a:pPr lvl="1"/>
            <a:r>
              <a:rPr lang="en-US" dirty="0" smtClean="0"/>
              <a:t>Your leader packet</a:t>
            </a:r>
          </a:p>
          <a:p>
            <a:pPr lvl="1"/>
            <a:r>
              <a:rPr lang="en-US" dirty="0" smtClean="0"/>
              <a:t>Any maps</a:t>
            </a:r>
          </a:p>
          <a:p>
            <a:pPr lvl="1"/>
            <a:r>
              <a:rPr lang="en-US" dirty="0" smtClean="0"/>
              <a:t>Sign in sheet</a:t>
            </a:r>
          </a:p>
          <a:p>
            <a:pPr lvl="1"/>
            <a:r>
              <a:rPr lang="en-US" dirty="0" smtClean="0"/>
              <a:t>Any paperwork required by the vendor</a:t>
            </a:r>
          </a:p>
          <a:p>
            <a:pPr lvl="2"/>
            <a:r>
              <a:rPr lang="en-US" dirty="0" smtClean="0"/>
              <a:t>Release forms for each person.</a:t>
            </a:r>
          </a:p>
          <a:p>
            <a:pPr lvl="2"/>
            <a:r>
              <a:rPr lang="en-US" dirty="0" smtClean="0"/>
              <a:t>Checks</a:t>
            </a:r>
          </a:p>
          <a:p>
            <a:pPr lvl="2"/>
            <a:r>
              <a:rPr lang="en-US" dirty="0" smtClean="0"/>
              <a:t>Cash</a:t>
            </a:r>
          </a:p>
          <a:p>
            <a:pPr lvl="1"/>
            <a:r>
              <a:rPr lang="en-US" dirty="0" smtClean="0"/>
              <a:t>Whistle</a:t>
            </a:r>
          </a:p>
          <a:p>
            <a:pPr lvl="1"/>
            <a:r>
              <a:rPr lang="en-US" dirty="0" smtClean="0"/>
              <a:t>Flashlight</a:t>
            </a:r>
          </a:p>
          <a:p>
            <a:r>
              <a:rPr lang="en-US" dirty="0" smtClean="0"/>
              <a:t>You may receive from our Quartermasters (Barry Segal &amp; Paul Silver)</a:t>
            </a:r>
          </a:p>
          <a:p>
            <a:pPr lvl="1"/>
            <a:r>
              <a:rPr lang="en-US" dirty="0" smtClean="0"/>
              <a:t>Radios</a:t>
            </a:r>
          </a:p>
          <a:p>
            <a:pPr lvl="1"/>
            <a:r>
              <a:rPr lang="en-US" dirty="0" smtClean="0"/>
              <a:t>First Aid Kit</a:t>
            </a:r>
          </a:p>
          <a:p>
            <a:pPr lvl="1"/>
            <a:r>
              <a:rPr lang="en-US" dirty="0" smtClean="0"/>
              <a:t>Clipboard</a:t>
            </a:r>
          </a:p>
          <a:p>
            <a:r>
              <a:rPr lang="en-US" dirty="0" smtClean="0"/>
              <a:t>If you are driving a Mosaic Passenger Van or Minivan then your package will be in the van</a:t>
            </a:r>
          </a:p>
          <a:p>
            <a:r>
              <a:rPr lang="en-US" dirty="0" smtClean="0"/>
              <a:t>If you are in a bus or private car then you will find the package in the office. Make sure to take the one labeled for your activity.</a:t>
            </a:r>
          </a:p>
          <a:p>
            <a:pPr lvl="1"/>
            <a:endParaRPr lang="en-US" dirty="0" smtClean="0"/>
          </a:p>
          <a:p>
            <a:pPr lvl="1"/>
            <a:endParaRPr lang="en-US" dirty="0"/>
          </a:p>
        </p:txBody>
      </p:sp>
    </p:spTree>
    <p:extLst>
      <p:ext uri="{BB962C8B-B14F-4D97-AF65-F5344CB8AC3E}">
        <p14:creationId xmlns:p14="http://schemas.microsoft.com/office/powerpoint/2010/main" val="1739452327"/>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leave camp</a:t>
            </a:r>
            <a:endParaRPr lang="en-US" dirty="0"/>
          </a:p>
        </p:txBody>
      </p:sp>
      <p:sp>
        <p:nvSpPr>
          <p:cNvPr id="3" name="Content Placeholder 2"/>
          <p:cNvSpPr>
            <a:spLocks noGrp="1"/>
          </p:cNvSpPr>
          <p:nvPr>
            <p:ph idx="1"/>
          </p:nvPr>
        </p:nvSpPr>
        <p:spPr/>
        <p:txBody>
          <a:bodyPr/>
          <a:lstStyle/>
          <a:p>
            <a:r>
              <a:rPr lang="en-US" dirty="0" smtClean="0"/>
              <a:t>Group up at your vehicle(s) and check-in everyone by name. Not just by headcount.</a:t>
            </a:r>
          </a:p>
          <a:p>
            <a:r>
              <a:rPr lang="en-US" dirty="0" smtClean="0"/>
              <a:t>Make sure all drivers understand the route and have a navigator to help them. </a:t>
            </a:r>
          </a:p>
          <a:p>
            <a:r>
              <a:rPr lang="en-US" dirty="0" smtClean="0"/>
              <a:t>Make sure you have cell phone numbers for all leaders, drivers in your group with you. You will be supplied a list, but it would be good to exchange numbers so it is on in your phone. </a:t>
            </a:r>
            <a:endParaRPr lang="en-US" dirty="0"/>
          </a:p>
        </p:txBody>
      </p:sp>
    </p:spTree>
    <p:extLst>
      <p:ext uri="{BB962C8B-B14F-4D97-AF65-F5344CB8AC3E}">
        <p14:creationId xmlns:p14="http://schemas.microsoft.com/office/powerpoint/2010/main" val="1691347921"/>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Once you arrive on site at your activity</a:t>
            </a:r>
            <a:endParaRPr lang="en-US" sz="2800" dirty="0"/>
          </a:p>
        </p:txBody>
      </p:sp>
      <p:sp>
        <p:nvSpPr>
          <p:cNvPr id="3" name="Content Placeholder 2"/>
          <p:cNvSpPr>
            <a:spLocks noGrp="1"/>
          </p:cNvSpPr>
          <p:nvPr>
            <p:ph idx="1"/>
          </p:nvPr>
        </p:nvSpPr>
        <p:spPr>
          <a:xfrm>
            <a:off x="457200" y="990600"/>
            <a:ext cx="8229600" cy="5135563"/>
          </a:xfrm>
        </p:spPr>
        <p:txBody>
          <a:bodyPr>
            <a:normAutofit fontScale="40000" lnSpcReduction="20000"/>
          </a:bodyPr>
          <a:lstStyle/>
          <a:p>
            <a:r>
              <a:rPr lang="en-US" dirty="0" smtClean="0"/>
              <a:t>Recount to make sure you have everyone</a:t>
            </a:r>
          </a:p>
          <a:p>
            <a:r>
              <a:rPr lang="en-US" dirty="0" smtClean="0"/>
              <a:t>Regroup in a circle and do a icebreaker:</a:t>
            </a:r>
          </a:p>
          <a:p>
            <a:pPr lvl="1"/>
            <a:r>
              <a:rPr lang="en-US" dirty="0" smtClean="0"/>
              <a:t>Go around and have everyone say:</a:t>
            </a:r>
          </a:p>
          <a:p>
            <a:pPr lvl="2"/>
            <a:r>
              <a:rPr lang="en-US" dirty="0" smtClean="0"/>
              <a:t>Name</a:t>
            </a:r>
          </a:p>
          <a:p>
            <a:pPr lvl="2"/>
            <a:r>
              <a:rPr lang="en-US" dirty="0" smtClean="0"/>
              <a:t>Home town</a:t>
            </a:r>
          </a:p>
          <a:p>
            <a:pPr lvl="2"/>
            <a:r>
              <a:rPr lang="en-US" dirty="0" smtClean="0"/>
              <a:t>What they expect to get out of today’s activity</a:t>
            </a:r>
          </a:p>
          <a:p>
            <a:pPr lvl="2"/>
            <a:r>
              <a:rPr lang="en-US" dirty="0" smtClean="0"/>
              <a:t>Something else (be creative on a topic)</a:t>
            </a:r>
          </a:p>
          <a:p>
            <a:pPr lvl="1"/>
            <a:r>
              <a:rPr lang="en-US" dirty="0" smtClean="0"/>
              <a:t>Go over once more what to expect</a:t>
            </a:r>
          </a:p>
          <a:p>
            <a:pPr lvl="1"/>
            <a:r>
              <a:rPr lang="en-US" dirty="0" smtClean="0"/>
              <a:t>Ask anyone who has a medical issue that you should be aware of to come see you after this meeting. </a:t>
            </a:r>
          </a:p>
          <a:p>
            <a:pPr lvl="2"/>
            <a:r>
              <a:rPr lang="en-US" dirty="0" smtClean="0"/>
              <a:t>Asthma</a:t>
            </a:r>
          </a:p>
          <a:p>
            <a:pPr lvl="2"/>
            <a:r>
              <a:rPr lang="en-US" dirty="0" smtClean="0"/>
              <a:t>Diabetes</a:t>
            </a:r>
          </a:p>
          <a:p>
            <a:pPr lvl="2"/>
            <a:r>
              <a:rPr lang="en-US" dirty="0" smtClean="0"/>
              <a:t>High </a:t>
            </a:r>
            <a:r>
              <a:rPr lang="en-US" dirty="0"/>
              <a:t>Blood </a:t>
            </a:r>
            <a:r>
              <a:rPr lang="en-US" dirty="0" smtClean="0"/>
              <a:t>Pressure</a:t>
            </a:r>
          </a:p>
          <a:p>
            <a:pPr lvl="2"/>
            <a:r>
              <a:rPr lang="en-US" dirty="0" smtClean="0"/>
              <a:t>Serious </a:t>
            </a:r>
            <a:r>
              <a:rPr lang="en-US" dirty="0"/>
              <a:t>Allergic Reactions to </a:t>
            </a:r>
            <a:r>
              <a:rPr lang="en-US" dirty="0" smtClean="0"/>
              <a:t>anything</a:t>
            </a:r>
          </a:p>
          <a:p>
            <a:pPr lvl="2"/>
            <a:r>
              <a:rPr lang="en-US" dirty="0" smtClean="0"/>
              <a:t>Use </a:t>
            </a:r>
            <a:r>
              <a:rPr lang="en-US" dirty="0"/>
              <a:t>an Epinephrine </a:t>
            </a:r>
            <a:r>
              <a:rPr lang="en-US" dirty="0" smtClean="0"/>
              <a:t>Pen</a:t>
            </a:r>
          </a:p>
          <a:p>
            <a:pPr lvl="2"/>
            <a:r>
              <a:rPr lang="en-US" dirty="0" smtClean="0"/>
              <a:t>Pregnant</a:t>
            </a:r>
          </a:p>
          <a:p>
            <a:pPr lvl="2"/>
            <a:r>
              <a:rPr lang="en-US" dirty="0" smtClean="0"/>
              <a:t>Joint </a:t>
            </a:r>
            <a:r>
              <a:rPr lang="en-US" dirty="0"/>
              <a:t>or Muscles </a:t>
            </a:r>
            <a:r>
              <a:rPr lang="en-US" dirty="0" smtClean="0"/>
              <a:t>Issues</a:t>
            </a:r>
          </a:p>
          <a:p>
            <a:pPr lvl="2"/>
            <a:r>
              <a:rPr lang="en-US" dirty="0" smtClean="0"/>
              <a:t>Seizures</a:t>
            </a:r>
          </a:p>
          <a:p>
            <a:pPr lvl="2"/>
            <a:r>
              <a:rPr lang="en-US" dirty="0" smtClean="0"/>
              <a:t>or </a:t>
            </a:r>
            <a:r>
              <a:rPr lang="en-US" dirty="0"/>
              <a:t>any other medical </a:t>
            </a:r>
            <a:r>
              <a:rPr lang="en-US" dirty="0" smtClean="0"/>
              <a:t>issues</a:t>
            </a:r>
          </a:p>
          <a:p>
            <a:r>
              <a:rPr lang="en-US" dirty="0" smtClean="0"/>
              <a:t>Hand out any maps or pamphlets </a:t>
            </a:r>
          </a:p>
          <a:p>
            <a:r>
              <a:rPr lang="en-US" dirty="0" smtClean="0"/>
              <a:t>Designate a leader (you) and a sweep. Make sure they both have radios and understand how to use them. Test radios</a:t>
            </a:r>
          </a:p>
          <a:p>
            <a:r>
              <a:rPr lang="en-US" dirty="0" smtClean="0"/>
              <a:t>Make sure everyone understands the rules of the trail</a:t>
            </a:r>
          </a:p>
          <a:p>
            <a:pPr lvl="1"/>
            <a:r>
              <a:rPr lang="en-US" dirty="0" smtClean="0"/>
              <a:t>No going off on your own</a:t>
            </a:r>
          </a:p>
          <a:p>
            <a:pPr lvl="1"/>
            <a:r>
              <a:rPr lang="en-US" dirty="0" smtClean="0"/>
              <a:t>If you need a bio break let the leader know to stop. Leave your pack on the trail to make sure we know your off trail.</a:t>
            </a:r>
          </a:p>
          <a:p>
            <a:pPr lvl="1"/>
            <a:r>
              <a:rPr lang="en-US" dirty="0" smtClean="0"/>
              <a:t>Make </a:t>
            </a:r>
            <a:r>
              <a:rPr lang="en-US" dirty="0"/>
              <a:t>sure everyone understands not to go in front of the leader or behind the sweep. </a:t>
            </a:r>
            <a:endParaRPr lang="en-US" dirty="0" smtClean="0"/>
          </a:p>
          <a:p>
            <a:pPr lvl="1"/>
            <a:r>
              <a:rPr lang="en-US" dirty="0" smtClean="0"/>
              <a:t>Everyone is to stop at all intersections of trails. Then wait until the last person has sufficient time to rest before heading back out. </a:t>
            </a:r>
            <a:endParaRPr lang="en-US" dirty="0"/>
          </a:p>
          <a:p>
            <a:pPr lvl="1"/>
            <a:endParaRPr lang="en-US" dirty="0" smtClean="0"/>
          </a:p>
          <a:p>
            <a:pPr lvl="1"/>
            <a:endParaRPr lang="en-US" dirty="0"/>
          </a:p>
        </p:txBody>
      </p:sp>
    </p:spTree>
    <p:extLst>
      <p:ext uri="{BB962C8B-B14F-4D97-AF65-F5344CB8AC3E}">
        <p14:creationId xmlns:p14="http://schemas.microsoft.com/office/powerpoint/2010/main" val="3287463570"/>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hike, paddle or peddle</a:t>
            </a:r>
            <a:endParaRPr lang="en-US" dirty="0"/>
          </a:p>
        </p:txBody>
      </p:sp>
      <p:sp>
        <p:nvSpPr>
          <p:cNvPr id="3" name="Content Placeholder 2"/>
          <p:cNvSpPr>
            <a:spLocks noGrp="1"/>
          </p:cNvSpPr>
          <p:nvPr>
            <p:ph idx="1"/>
          </p:nvPr>
        </p:nvSpPr>
        <p:spPr>
          <a:xfrm>
            <a:off x="381000" y="1295400"/>
            <a:ext cx="8458200" cy="5105400"/>
          </a:xfrm>
        </p:spPr>
        <p:txBody>
          <a:bodyPr>
            <a:normAutofit fontScale="40000" lnSpcReduction="20000"/>
          </a:bodyPr>
          <a:lstStyle/>
          <a:p>
            <a:r>
              <a:rPr lang="en-US" dirty="0" smtClean="0"/>
              <a:t>Set a comfortable pace. </a:t>
            </a:r>
            <a:r>
              <a:rPr lang="en-US" dirty="0"/>
              <a:t>The pace is set by the slowest member of your group, therefore it is important to screen your participants </a:t>
            </a:r>
            <a:r>
              <a:rPr lang="en-US" b="1" dirty="0"/>
              <a:t>BEFORE</a:t>
            </a:r>
            <a:r>
              <a:rPr lang="en-US" dirty="0"/>
              <a:t> you leave</a:t>
            </a:r>
            <a:r>
              <a:rPr lang="en-US" dirty="0" smtClean="0"/>
              <a:t>.</a:t>
            </a:r>
          </a:p>
          <a:p>
            <a:pPr marL="0" indent="0">
              <a:buNone/>
            </a:pPr>
            <a:endParaRPr lang="en-US" dirty="0"/>
          </a:p>
          <a:p>
            <a:r>
              <a:rPr lang="en-US" b="1" dirty="0"/>
              <a:t>Count &amp; recount-</a:t>
            </a:r>
            <a:r>
              <a:rPr lang="en-US" dirty="0"/>
              <a:t> You are responsible for the safety of your group. Count ’em when you leave camp. Count ‘em at the trailhead, count ’em at breaks &amp; at lunch, count ‘em </a:t>
            </a:r>
            <a:r>
              <a:rPr lang="en-US" dirty="0" smtClean="0"/>
              <a:t> at all intersections, count </a:t>
            </a:r>
            <a:r>
              <a:rPr lang="en-US" dirty="0"/>
              <a:t>‘em before heading back to camp</a:t>
            </a:r>
            <a:r>
              <a:rPr lang="en-US" dirty="0" smtClean="0"/>
              <a:t>.</a:t>
            </a:r>
          </a:p>
          <a:p>
            <a:pPr marL="0" indent="0">
              <a:buNone/>
            </a:pPr>
            <a:endParaRPr lang="en-US" dirty="0"/>
          </a:p>
          <a:p>
            <a:r>
              <a:rPr lang="en-US" b="1" dirty="0"/>
              <a:t>Stop at all trail junctions - </a:t>
            </a:r>
            <a:r>
              <a:rPr lang="en-US" dirty="0"/>
              <a:t>Keep people from getting lost. Stop at all trail junctions for people to regroup</a:t>
            </a:r>
            <a:r>
              <a:rPr lang="en-US" dirty="0" smtClean="0"/>
              <a:t>.</a:t>
            </a:r>
            <a:r>
              <a:rPr lang="en-US" b="1" dirty="0"/>
              <a:t> </a:t>
            </a:r>
            <a:endParaRPr lang="en-US" b="1" dirty="0" smtClean="0"/>
          </a:p>
          <a:p>
            <a:pPr marL="0" indent="0">
              <a:buNone/>
            </a:pPr>
            <a:endParaRPr lang="en-US" dirty="0"/>
          </a:p>
          <a:p>
            <a:r>
              <a:rPr lang="en-US" b="1" dirty="0"/>
              <a:t>If someone is missing</a:t>
            </a:r>
            <a:r>
              <a:rPr lang="en-US" dirty="0"/>
              <a:t> – Stop the group, yell, use your whistle, if no one shows up, you must head back &amp; let the camp know ASAP so we can contact the proper authorities to begin search &amp; rescue. Note the location on your map where person was lost. </a:t>
            </a:r>
            <a:r>
              <a:rPr lang="en-US" b="1" dirty="0"/>
              <a:t>STRESS THAT NO ONE GOES IN FRONT OF LEADER OR LEAVES GROUP UNANNOUNCED</a:t>
            </a:r>
            <a:r>
              <a:rPr lang="en-US" b="1" dirty="0" smtClean="0"/>
              <a:t>.</a:t>
            </a:r>
            <a:r>
              <a:rPr lang="en-US" b="1" dirty="0"/>
              <a:t> </a:t>
            </a:r>
            <a:endParaRPr lang="en-US" b="1" dirty="0" smtClean="0"/>
          </a:p>
          <a:p>
            <a:pPr marL="0" indent="0">
              <a:buNone/>
            </a:pPr>
            <a:endParaRPr lang="en-US" dirty="0"/>
          </a:p>
          <a:p>
            <a:r>
              <a:rPr lang="en-US" b="1" dirty="0"/>
              <a:t>Take breaks at least every half hour –</a:t>
            </a:r>
            <a:r>
              <a:rPr lang="en-US" dirty="0"/>
              <a:t> A five minute break will refresh the </a:t>
            </a:r>
            <a:r>
              <a:rPr lang="en-US" dirty="0" smtClean="0"/>
              <a:t>group, remind </a:t>
            </a:r>
            <a:r>
              <a:rPr lang="en-US" dirty="0"/>
              <a:t>people to drink </a:t>
            </a:r>
            <a:r>
              <a:rPr lang="en-US" dirty="0" smtClean="0"/>
              <a:t>water and can </a:t>
            </a:r>
            <a:r>
              <a:rPr lang="en-US" dirty="0"/>
              <a:t>also be used for bathroom (separation breaks</a:t>
            </a:r>
            <a:r>
              <a:rPr lang="en-US" dirty="0" smtClean="0"/>
              <a:t>). Do not forget to count’em at the break. </a:t>
            </a:r>
            <a:endParaRPr lang="en-US" b="1" dirty="0" smtClean="0"/>
          </a:p>
          <a:p>
            <a:endParaRPr lang="en-US" dirty="0"/>
          </a:p>
          <a:p>
            <a:r>
              <a:rPr lang="en-US" b="1" dirty="0"/>
              <a:t>Use your </a:t>
            </a:r>
            <a:r>
              <a:rPr lang="en-US" b="1" dirty="0" smtClean="0"/>
              <a:t>radios</a:t>
            </a:r>
            <a:r>
              <a:rPr lang="en-US" dirty="0" smtClean="0"/>
              <a:t>– </a:t>
            </a:r>
            <a:r>
              <a:rPr lang="en-US" dirty="0"/>
              <a:t>Check in occasionally with your co-leader to see if everything is okay</a:t>
            </a:r>
            <a:r>
              <a:rPr lang="en-US" dirty="0" smtClean="0"/>
              <a:t>.</a:t>
            </a:r>
            <a:r>
              <a:rPr lang="en-US" b="1" dirty="0"/>
              <a:t> </a:t>
            </a:r>
            <a:r>
              <a:rPr lang="en-US" b="1" dirty="0" smtClean="0"/>
              <a:t>It reinforces communication as well as making sure the radios will work in an emergency </a:t>
            </a:r>
          </a:p>
          <a:p>
            <a:endParaRPr lang="en-US" dirty="0"/>
          </a:p>
          <a:p>
            <a:r>
              <a:rPr lang="en-US" dirty="0" smtClean="0"/>
              <a:t>Please </a:t>
            </a:r>
            <a:r>
              <a:rPr lang="en-US" dirty="0"/>
              <a:t>encourage your group to act in an </a:t>
            </a:r>
            <a:r>
              <a:rPr lang="en-US" b="1" dirty="0"/>
              <a:t>environmentally responsible</a:t>
            </a:r>
            <a:r>
              <a:rPr lang="en-US" dirty="0"/>
              <a:t> way, such as picking up trash along the way &amp; staying on the trail. </a:t>
            </a:r>
            <a:endParaRPr lang="en-US" dirty="0" smtClean="0"/>
          </a:p>
          <a:p>
            <a:endParaRPr lang="en-US" dirty="0"/>
          </a:p>
          <a:p>
            <a:r>
              <a:rPr lang="en-US" b="1" dirty="0"/>
              <a:t>Don’t forget to have fun yourself</a:t>
            </a:r>
            <a:r>
              <a:rPr lang="en-US" b="1" dirty="0" smtClean="0"/>
              <a:t>!</a:t>
            </a:r>
            <a:endParaRPr lang="en-US" dirty="0"/>
          </a:p>
        </p:txBody>
      </p:sp>
    </p:spTree>
    <p:extLst>
      <p:ext uri="{BB962C8B-B14F-4D97-AF65-F5344CB8AC3E}">
        <p14:creationId xmlns:p14="http://schemas.microsoft.com/office/powerpoint/2010/main" val="220594871"/>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When you get </a:t>
            </a:r>
            <a:r>
              <a:rPr lang="en-US" sz="3600" dirty="0" smtClean="0"/>
              <a:t>to </a:t>
            </a:r>
            <a:r>
              <a:rPr lang="en-US" sz="3600" dirty="0" smtClean="0"/>
              <a:t>the </a:t>
            </a:r>
            <a:r>
              <a:rPr lang="en-US" sz="3600" dirty="0" smtClean="0"/>
              <a:t>end </a:t>
            </a:r>
            <a:r>
              <a:rPr lang="en-US" sz="3600" dirty="0" smtClean="0"/>
              <a:t>of your activity</a:t>
            </a:r>
            <a:endParaRPr lang="en-US" sz="3600" dirty="0"/>
          </a:p>
        </p:txBody>
      </p:sp>
      <p:sp>
        <p:nvSpPr>
          <p:cNvPr id="3" name="Content Placeholder 2"/>
          <p:cNvSpPr>
            <a:spLocks noGrp="1"/>
          </p:cNvSpPr>
          <p:nvPr>
            <p:ph idx="1"/>
          </p:nvPr>
        </p:nvSpPr>
        <p:spPr/>
        <p:txBody>
          <a:bodyPr>
            <a:normAutofit fontScale="92500"/>
          </a:bodyPr>
          <a:lstStyle/>
          <a:p>
            <a:r>
              <a:rPr lang="en-US" dirty="0" smtClean="0"/>
              <a:t>Count em’ to make sure everyone is back. </a:t>
            </a:r>
          </a:p>
          <a:p>
            <a:r>
              <a:rPr lang="en-US" dirty="0" smtClean="0"/>
              <a:t>Circle up and ask everyone to tell what was their high-point and their low-point of the activity. This will give you a true sense if everyone had a good time or not. </a:t>
            </a:r>
          </a:p>
          <a:p>
            <a:r>
              <a:rPr lang="en-US" dirty="0" smtClean="0"/>
              <a:t>Make sure everyone hydrates. The body tends to suck up liquids when at rest just after a work out.  </a:t>
            </a:r>
          </a:p>
          <a:p>
            <a:r>
              <a:rPr lang="en-US" dirty="0" smtClean="0"/>
              <a:t>Make sure any bio breaks are attended to before getting into the vehicles for ride back to camp.</a:t>
            </a:r>
            <a:endParaRPr lang="en-US" dirty="0"/>
          </a:p>
        </p:txBody>
      </p:sp>
    </p:spTree>
    <p:extLst>
      <p:ext uri="{BB962C8B-B14F-4D97-AF65-F5344CB8AC3E}">
        <p14:creationId xmlns:p14="http://schemas.microsoft.com/office/powerpoint/2010/main" val="3558526552"/>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Info Envelopes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your packet will be a sealed envelope. It will contain:</a:t>
            </a:r>
          </a:p>
          <a:p>
            <a:pPr lvl="1"/>
            <a:r>
              <a:rPr lang="en-US" dirty="0" smtClean="0"/>
              <a:t>Everyone’s contact information</a:t>
            </a:r>
          </a:p>
          <a:p>
            <a:pPr lvl="1"/>
            <a:r>
              <a:rPr lang="en-US" dirty="0" smtClean="0"/>
              <a:t>Emergency contact information</a:t>
            </a:r>
          </a:p>
          <a:p>
            <a:pPr lvl="1"/>
            <a:r>
              <a:rPr lang="en-US" dirty="0" smtClean="0"/>
              <a:t>Listing of medical issues.</a:t>
            </a:r>
          </a:p>
          <a:p>
            <a:r>
              <a:rPr lang="en-US" dirty="0" smtClean="0"/>
              <a:t>These envelopes are to be opened only in an emergency situation. </a:t>
            </a:r>
          </a:p>
          <a:p>
            <a:r>
              <a:rPr lang="en-US" dirty="0" smtClean="0"/>
              <a:t>If opened you must file an incident report form listing the reasons why it was opened. </a:t>
            </a:r>
          </a:p>
          <a:p>
            <a:r>
              <a:rPr lang="en-US" dirty="0" smtClean="0"/>
              <a:t>Return the envelope to the Quartermaster or Chairperson</a:t>
            </a:r>
          </a:p>
          <a:p>
            <a:r>
              <a:rPr lang="en-US" dirty="0" smtClean="0"/>
              <a:t>Each envelope will be coded with the each activity for tracking purposes.</a:t>
            </a:r>
          </a:p>
          <a:p>
            <a:endParaRPr lang="en-US" dirty="0" smtClean="0"/>
          </a:p>
        </p:txBody>
      </p:sp>
    </p:spTree>
    <p:extLst>
      <p:ext uri="{BB962C8B-B14F-4D97-AF65-F5344CB8AC3E}">
        <p14:creationId xmlns:p14="http://schemas.microsoft.com/office/powerpoint/2010/main" val="40816048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way back to camp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you are driving a Mosaic vehicle please check the gas gauge. If you believe it will go below ½ tank before getting back to camp then fill it up</a:t>
            </a:r>
            <a:r>
              <a:rPr lang="en-US" dirty="0" smtClean="0"/>
              <a:t>. The gas stations are far and few apart in the area of the camp.  </a:t>
            </a:r>
            <a:endParaRPr lang="en-US" dirty="0" smtClean="0"/>
          </a:p>
          <a:p>
            <a:pPr lvl="1"/>
            <a:r>
              <a:rPr lang="en-US" dirty="0" smtClean="0"/>
              <a:t>Keep the receipt. </a:t>
            </a:r>
          </a:p>
          <a:p>
            <a:pPr lvl="1"/>
            <a:r>
              <a:rPr lang="en-US" dirty="0" smtClean="0"/>
              <a:t>Please fill out the </a:t>
            </a:r>
            <a:r>
              <a:rPr lang="en-US" dirty="0"/>
              <a:t>reimbursement </a:t>
            </a:r>
            <a:r>
              <a:rPr lang="en-US" dirty="0" smtClean="0"/>
              <a:t>form</a:t>
            </a:r>
            <a:r>
              <a:rPr lang="en-US" dirty="0"/>
              <a:t> </a:t>
            </a:r>
            <a:r>
              <a:rPr lang="en-US" dirty="0" smtClean="0"/>
              <a:t>in your packet</a:t>
            </a:r>
            <a:r>
              <a:rPr lang="en-US" dirty="0" smtClean="0"/>
              <a:t>.</a:t>
            </a:r>
          </a:p>
          <a:p>
            <a:pPr lvl="2"/>
            <a:r>
              <a:rPr lang="en-US" dirty="0" smtClean="0"/>
              <a:t>You can find </a:t>
            </a:r>
            <a:r>
              <a:rPr lang="en-US" dirty="0"/>
              <a:t>copies online at: </a:t>
            </a:r>
            <a:r>
              <a:rPr lang="en-US" dirty="0">
                <a:hlinkClick r:id="rId2"/>
              </a:rPr>
              <a:t>http://</a:t>
            </a:r>
            <a:r>
              <a:rPr lang="en-US" dirty="0" smtClean="0">
                <a:hlinkClick r:id="rId2"/>
              </a:rPr>
              <a:t>2016event.mosaicoutdoor.org/AttendeeInfo.aspx</a:t>
            </a:r>
            <a:r>
              <a:rPr lang="en-US" dirty="0" smtClean="0"/>
              <a:t> </a:t>
            </a:r>
            <a:endParaRPr lang="en-US" dirty="0" smtClean="0"/>
          </a:p>
          <a:p>
            <a:pPr lvl="1"/>
            <a:r>
              <a:rPr lang="en-US" dirty="0" smtClean="0"/>
              <a:t>Make a copy of the receipt and form for your records (in camp)</a:t>
            </a:r>
          </a:p>
          <a:p>
            <a:pPr lvl="1"/>
            <a:r>
              <a:rPr lang="en-US" dirty="0" smtClean="0"/>
              <a:t>Staple the receipt to the form (in camp)</a:t>
            </a:r>
          </a:p>
          <a:p>
            <a:pPr lvl="1"/>
            <a:r>
              <a:rPr lang="en-US" dirty="0" smtClean="0"/>
              <a:t>Submit the form and receipt to Brian </a:t>
            </a:r>
            <a:r>
              <a:rPr lang="en-US" dirty="0" smtClean="0"/>
              <a:t>Horowitz, Terry Auspitz </a:t>
            </a:r>
            <a:r>
              <a:rPr lang="en-US" dirty="0"/>
              <a:t>or Mindy </a:t>
            </a:r>
            <a:r>
              <a:rPr lang="en-US" dirty="0" err="1"/>
              <a:t>Tumarkin</a:t>
            </a:r>
            <a:r>
              <a:rPr lang="en-US" dirty="0"/>
              <a:t>. </a:t>
            </a:r>
            <a:r>
              <a:rPr lang="en-US" dirty="0" smtClean="0"/>
              <a:t>(in camp)</a:t>
            </a:r>
            <a:endParaRPr lang="en-US" dirty="0"/>
          </a:p>
        </p:txBody>
      </p:sp>
    </p:spTree>
    <p:extLst>
      <p:ext uri="{BB962C8B-B14F-4D97-AF65-F5344CB8AC3E}">
        <p14:creationId xmlns:p14="http://schemas.microsoft.com/office/powerpoint/2010/main" val="927985098"/>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 Debrief Form</a:t>
            </a:r>
            <a:endParaRPr lang="en-US" dirty="0"/>
          </a:p>
        </p:txBody>
      </p:sp>
      <p:sp>
        <p:nvSpPr>
          <p:cNvPr id="3" name="Content Placeholder 2"/>
          <p:cNvSpPr>
            <a:spLocks noGrp="1"/>
          </p:cNvSpPr>
          <p:nvPr>
            <p:ph idx="1"/>
          </p:nvPr>
        </p:nvSpPr>
        <p:spPr/>
        <p:txBody>
          <a:bodyPr>
            <a:normAutofit fontScale="62500" lnSpcReduction="20000"/>
          </a:bodyPr>
          <a:lstStyle/>
          <a:p>
            <a:pPr marL="457200" lvl="1" indent="0">
              <a:buNone/>
            </a:pPr>
            <a:r>
              <a:rPr lang="en-US" dirty="0" smtClean="0"/>
              <a:t>On the way back to camp or as soon as you arrive please spend time filling out your leader debrief form. </a:t>
            </a:r>
          </a:p>
          <a:p>
            <a:pPr lvl="1"/>
            <a:r>
              <a:rPr lang="en-US" dirty="0" smtClean="0"/>
              <a:t>Indicate </a:t>
            </a:r>
            <a:r>
              <a:rPr lang="en-US" dirty="0"/>
              <a:t>time you returned</a:t>
            </a:r>
          </a:p>
          <a:p>
            <a:pPr lvl="1"/>
            <a:r>
              <a:rPr lang="en-US" dirty="0"/>
              <a:t>Write down your thoughts as a leader how the day went while they are still fresh in the mind. </a:t>
            </a:r>
          </a:p>
          <a:p>
            <a:pPr lvl="1"/>
            <a:r>
              <a:rPr lang="en-US" dirty="0"/>
              <a:t>Rate the day on scale from 1 to 10. 10 is highest. </a:t>
            </a:r>
          </a:p>
          <a:p>
            <a:pPr lvl="1"/>
            <a:r>
              <a:rPr lang="en-US" dirty="0"/>
              <a:t>Indicate any issues that may need to be addressed. Make sure to fill a incident report  form if any further action needs to happen. </a:t>
            </a:r>
          </a:p>
          <a:p>
            <a:pPr lvl="2"/>
            <a:r>
              <a:rPr lang="en-US" dirty="0"/>
              <a:t>Please personally deliver incident report forms ASAP to a chairperson to discuss what happened and what is your recommendations. </a:t>
            </a:r>
          </a:p>
          <a:p>
            <a:pPr lvl="1"/>
            <a:r>
              <a:rPr lang="en-US" dirty="0"/>
              <a:t>List any materials you used in the first aid kit. </a:t>
            </a:r>
          </a:p>
          <a:p>
            <a:pPr lvl="1"/>
            <a:r>
              <a:rPr lang="en-US" dirty="0"/>
              <a:t>Let us know if we need to resupply missing items in first aid </a:t>
            </a:r>
            <a:r>
              <a:rPr lang="en-US" dirty="0" smtClean="0"/>
              <a:t>kit</a:t>
            </a:r>
          </a:p>
          <a:p>
            <a:pPr lvl="1"/>
            <a:r>
              <a:rPr lang="en-US" dirty="0" smtClean="0"/>
              <a:t>Please note we may not be able to read these forms until later that night. Make sure to personally make sure we are aware of an issue that needs our attention. </a:t>
            </a:r>
          </a:p>
          <a:p>
            <a:pPr lvl="1"/>
            <a:r>
              <a:rPr lang="en-US" dirty="0" smtClean="0"/>
              <a:t>You can find a copy of this form at:</a:t>
            </a:r>
          </a:p>
          <a:p>
            <a:pPr marL="457200" lvl="1" indent="0">
              <a:buNone/>
            </a:pPr>
            <a:r>
              <a:rPr lang="en-US" dirty="0">
                <a:hlinkClick r:id="rId2"/>
              </a:rPr>
              <a:t>http://</a:t>
            </a:r>
            <a:r>
              <a:rPr lang="en-US" dirty="0" smtClean="0">
                <a:hlinkClick r:id="rId2"/>
              </a:rPr>
              <a:t>2016event.mosaicoutdoor.org/AttendeeInfo.aspx</a:t>
            </a:r>
            <a:r>
              <a:rPr lang="en-US" dirty="0" smtClean="0"/>
              <a:t> </a:t>
            </a: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940003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lstStyle/>
          <a:p>
            <a:r>
              <a:rPr lang="en-US" dirty="0" smtClean="0"/>
              <a:t>Welcome</a:t>
            </a:r>
            <a:endParaRPr lang="en-US" dirty="0"/>
          </a:p>
        </p:txBody>
      </p:sp>
      <p:sp>
        <p:nvSpPr>
          <p:cNvPr id="5" name="Subtitle 4"/>
          <p:cNvSpPr>
            <a:spLocks noGrp="1"/>
          </p:cNvSpPr>
          <p:nvPr>
            <p:ph type="subTitle" idx="1"/>
          </p:nvPr>
        </p:nvSpPr>
        <p:spPr>
          <a:xfrm>
            <a:off x="609600" y="1905000"/>
            <a:ext cx="8229600" cy="2971800"/>
          </a:xfrm>
        </p:spPr>
        <p:txBody>
          <a:bodyPr/>
          <a:lstStyle/>
          <a:p>
            <a:r>
              <a:rPr lang="en-US" sz="8800" dirty="0" smtClean="0"/>
              <a:t>Thank you </a:t>
            </a:r>
          </a:p>
          <a:p>
            <a:r>
              <a:rPr lang="en-US" dirty="0" smtClean="0"/>
              <a:t>for volunteering to be a </a:t>
            </a:r>
            <a:r>
              <a:rPr lang="en-US" dirty="0" smtClean="0"/>
              <a:t>leader, driver or bus captain. </a:t>
            </a:r>
            <a:endParaRPr lang="en-US" dirty="0"/>
          </a:p>
        </p:txBody>
      </p:sp>
    </p:spTree>
    <p:extLst>
      <p:ext uri="{BB962C8B-B14F-4D97-AF65-F5344CB8AC3E}">
        <p14:creationId xmlns:p14="http://schemas.microsoft.com/office/powerpoint/2010/main" val="2826412176"/>
      </p:ext>
    </p:extLst>
  </p:cSld>
  <p:clrMapOvr>
    <a:masterClrMapping/>
  </p:clrMapOvr>
  <mc:AlternateContent xmlns:mc="http://schemas.openxmlformats.org/markup-compatibility/2006" xmlns:p14="http://schemas.microsoft.com/office/powerpoint/2010/main">
    <mc:Choice Requires="p14">
      <p:transition spd="med" p14:dur="700" advTm="768">
        <p:fade/>
      </p:transition>
    </mc:Choice>
    <mc:Fallback xmlns="">
      <p:transition spd="med" advTm="768">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arrive back in camp</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r>
              <a:rPr lang="en-US" dirty="0" smtClean="0"/>
              <a:t>If you are driving a MOSAIC vehicle you please return the vehicle in its designate spot so other people can find it. </a:t>
            </a:r>
          </a:p>
          <a:p>
            <a:pPr lvl="1"/>
            <a:r>
              <a:rPr lang="en-US" dirty="0"/>
              <a:t>If you are in a private car then bring your gear to the office. </a:t>
            </a:r>
          </a:p>
          <a:p>
            <a:pPr lvl="1"/>
            <a:r>
              <a:rPr lang="en-US" sz="2400" dirty="0" smtClean="0"/>
              <a:t>LEAVE </a:t>
            </a:r>
            <a:r>
              <a:rPr lang="en-US" sz="2400" dirty="0" smtClean="0"/>
              <a:t>ALL MATERIALS (Radios, First Aid Kit, Etc. </a:t>
            </a:r>
            <a:r>
              <a:rPr lang="en-US" sz="2400" dirty="0" smtClean="0"/>
              <a:t>) IN </a:t>
            </a:r>
            <a:r>
              <a:rPr lang="en-US" sz="2400" dirty="0" smtClean="0"/>
              <a:t>THE VAN.</a:t>
            </a:r>
          </a:p>
          <a:p>
            <a:pPr lvl="1"/>
            <a:r>
              <a:rPr lang="en-US" sz="3800" b="1" dirty="0"/>
              <a:t>LEAVE THE KEYS IN THE </a:t>
            </a:r>
            <a:r>
              <a:rPr lang="en-US" sz="3800" b="1" dirty="0" smtClean="0"/>
              <a:t>VAN</a:t>
            </a:r>
            <a:endParaRPr lang="en-US" sz="3800" b="1" dirty="0"/>
          </a:p>
          <a:p>
            <a:pPr lvl="1"/>
            <a:r>
              <a:rPr lang="en-US" sz="4000" b="1" dirty="0" smtClean="0"/>
              <a:t>DO </a:t>
            </a:r>
            <a:r>
              <a:rPr lang="en-US" sz="4000" b="1" dirty="0"/>
              <a:t>NOT LOCK THE MOSAIC </a:t>
            </a:r>
            <a:r>
              <a:rPr lang="en-US" sz="4000" b="1" dirty="0" smtClean="0"/>
              <a:t>VAN</a:t>
            </a:r>
          </a:p>
        </p:txBody>
      </p:sp>
    </p:spTree>
    <p:extLst>
      <p:ext uri="{BB962C8B-B14F-4D97-AF65-F5344CB8AC3E}">
        <p14:creationId xmlns:p14="http://schemas.microsoft.com/office/powerpoint/2010/main" val="184715892"/>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 in Board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will have a master sign in board in the office.</a:t>
            </a:r>
          </a:p>
          <a:p>
            <a:pPr lvl="1"/>
            <a:r>
              <a:rPr lang="en-US" dirty="0" smtClean="0"/>
              <a:t>Please sign in once you have arrived under your activity</a:t>
            </a:r>
          </a:p>
          <a:p>
            <a:pPr lvl="1"/>
            <a:r>
              <a:rPr lang="en-US" dirty="0" smtClean="0"/>
              <a:t>Give an overall rating of the activity on scale 1-10. Ten is highest. </a:t>
            </a:r>
          </a:p>
          <a:p>
            <a:pPr lvl="1"/>
            <a:r>
              <a:rPr lang="en-US" dirty="0" smtClean="0"/>
              <a:t>What vehicle you were on.</a:t>
            </a:r>
          </a:p>
          <a:p>
            <a:pPr lvl="1"/>
            <a:r>
              <a:rPr lang="en-US" dirty="0" smtClean="0"/>
              <a:t>Mark off the specific vehicle you were on. </a:t>
            </a:r>
          </a:p>
          <a:p>
            <a:pPr lvl="1"/>
            <a:r>
              <a:rPr lang="en-US" dirty="0" smtClean="0"/>
              <a:t>Confirm if the other vehicles are back as well if there were multiple vehicles on the activity </a:t>
            </a:r>
          </a:p>
          <a:p>
            <a:pPr lvl="2"/>
            <a:r>
              <a:rPr lang="en-US" dirty="0" smtClean="0"/>
              <a:t>Do not assume. Please confirm before signing a vehicle in. </a:t>
            </a:r>
          </a:p>
          <a:p>
            <a:pPr lvl="1"/>
            <a:r>
              <a:rPr lang="en-US" dirty="0" smtClean="0"/>
              <a:t>Check off a indicator that there is an issue or incident we should checkup with. </a:t>
            </a:r>
          </a:p>
          <a:p>
            <a:pPr lvl="1"/>
            <a:endParaRPr lang="en-US" dirty="0" smtClean="0"/>
          </a:p>
          <a:p>
            <a:r>
              <a:rPr lang="en-US" dirty="0" smtClean="0"/>
              <a:t>We will use this board as quick way to check if everyone is back and if there is immediate follow-up to attend to. </a:t>
            </a:r>
          </a:p>
          <a:p>
            <a:pPr lvl="1"/>
            <a:endParaRPr lang="en-US" dirty="0" smtClean="0"/>
          </a:p>
          <a:p>
            <a:pPr lvl="1"/>
            <a:endParaRPr lang="en-US" dirty="0"/>
          </a:p>
        </p:txBody>
      </p:sp>
    </p:spTree>
    <p:extLst>
      <p:ext uri="{BB962C8B-B14F-4D97-AF65-F5344CB8AC3E}">
        <p14:creationId xmlns:p14="http://schemas.microsoft.com/office/powerpoint/2010/main" val="4084125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that still need people</a:t>
            </a:r>
            <a:endParaRPr lang="en-US" dirty="0"/>
          </a:p>
        </p:txBody>
      </p:sp>
      <p:sp>
        <p:nvSpPr>
          <p:cNvPr id="3" name="Content Placeholder 2"/>
          <p:cNvSpPr>
            <a:spLocks noGrp="1"/>
          </p:cNvSpPr>
          <p:nvPr>
            <p:ph idx="1"/>
          </p:nvPr>
        </p:nvSpPr>
        <p:spPr/>
        <p:txBody>
          <a:bodyPr/>
          <a:lstStyle/>
          <a:p>
            <a:r>
              <a:rPr lang="en-US" dirty="0" smtClean="0"/>
              <a:t>Bus Captains:</a:t>
            </a:r>
          </a:p>
          <a:p>
            <a:pPr lvl="1"/>
            <a:r>
              <a:rPr lang="en-US" dirty="0" smtClean="0"/>
              <a:t>Locks and Locks Tour</a:t>
            </a:r>
          </a:p>
          <a:p>
            <a:pPr lvl="1"/>
            <a:r>
              <a:rPr lang="en-US" dirty="0" smtClean="0"/>
              <a:t>Gardens Bus (Photo Hike with w/Dave at Gardens, Central Experimental Farm, Ornamental Gardens)</a:t>
            </a:r>
          </a:p>
          <a:p>
            <a:pPr lvl="1"/>
            <a:r>
              <a:rPr lang="en-US" dirty="0" err="1"/>
              <a:t>Arbraska</a:t>
            </a:r>
            <a:r>
              <a:rPr lang="en-US" dirty="0"/>
              <a:t> </a:t>
            </a:r>
            <a:r>
              <a:rPr lang="en-US" dirty="0" err="1" smtClean="0"/>
              <a:t>Laflèche</a:t>
            </a:r>
            <a:r>
              <a:rPr lang="en-US" dirty="0" smtClean="0"/>
              <a:t> (Discover Cave Tour, </a:t>
            </a:r>
            <a:r>
              <a:rPr lang="en-US" dirty="0" err="1" smtClean="0"/>
              <a:t>Adventur</a:t>
            </a:r>
            <a:r>
              <a:rPr lang="en-US" dirty="0" smtClean="0"/>
              <a:t> Hiking)</a:t>
            </a:r>
          </a:p>
          <a:p>
            <a:pPr lvl="1"/>
            <a:endParaRPr lang="en-US" dirty="0"/>
          </a:p>
        </p:txBody>
      </p:sp>
    </p:spTree>
    <p:extLst>
      <p:ext uri="{BB962C8B-B14F-4D97-AF65-F5344CB8AC3E}">
        <p14:creationId xmlns:p14="http://schemas.microsoft.com/office/powerpoint/2010/main" val="4082885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11500" dirty="0" smtClean="0"/>
              <a:t>Questions?</a:t>
            </a:r>
            <a:endParaRPr lang="en-US" sz="11500" dirty="0"/>
          </a:p>
        </p:txBody>
      </p:sp>
    </p:spTree>
    <p:extLst>
      <p:ext uri="{BB962C8B-B14F-4D97-AF65-F5344CB8AC3E}">
        <p14:creationId xmlns:p14="http://schemas.microsoft.com/office/powerpoint/2010/main" val="26019832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2667000"/>
            <a:ext cx="6553200" cy="3200399"/>
          </a:xfrm>
        </p:spPr>
        <p:txBody>
          <a:bodyPr>
            <a:normAutofit/>
          </a:bodyPr>
          <a:lstStyle/>
          <a:p>
            <a:r>
              <a:rPr lang="en-US" sz="6600" dirty="0" smtClean="0"/>
              <a:t>Thank you for attending!!!</a:t>
            </a:r>
            <a:endParaRPr lang="en-US" sz="6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 y="773545"/>
            <a:ext cx="9048750" cy="1905000"/>
          </a:xfrm>
          <a:prstGeom prst="rect">
            <a:avLst/>
          </a:prstGeom>
        </p:spPr>
      </p:pic>
    </p:spTree>
    <p:extLst>
      <p:ext uri="{BB962C8B-B14F-4D97-AF65-F5344CB8AC3E}">
        <p14:creationId xmlns:p14="http://schemas.microsoft.com/office/powerpoint/2010/main" val="38166209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2"/>
                    </p:tgtEl>
                  </p:cond>
                </p:stCondLst>
                <p:endSync evt="end" delay="0">
                  <p:rtn val="all"/>
                </p:endSync>
                <p:childTnLst>
                  <p:par>
                    <p:cTn id="11" fill="hold">
                      <p:stCondLst>
                        <p:cond delay="0"/>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nextCondLst>
                <p:cond evt="onClick" delay="0">
                  <p:tgtEl>
                    <p:spTgt spid="2"/>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 Info Packet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Should have received an email with a link to the leader packets. If </a:t>
            </a:r>
            <a:r>
              <a:rPr lang="en-US" dirty="0"/>
              <a:t>not contact me at </a:t>
            </a:r>
            <a:r>
              <a:rPr lang="en-US" dirty="0" smtClean="0">
                <a:hlinkClick r:id="rId2"/>
              </a:rPr>
              <a:t>Event@MosaicOutdoor.org</a:t>
            </a:r>
            <a:r>
              <a:rPr lang="en-US" dirty="0" smtClean="0"/>
              <a:t> </a:t>
            </a:r>
            <a:endParaRPr lang="en-US" dirty="0"/>
          </a:p>
          <a:p>
            <a:r>
              <a:rPr lang="en-US" dirty="0" smtClean="0"/>
              <a:t>Download your Leader Info Packet from the </a:t>
            </a:r>
            <a:r>
              <a:rPr lang="en-US" dirty="0" smtClean="0">
                <a:hlinkClick r:id="rId3"/>
              </a:rPr>
              <a:t>Drop Box Folder</a:t>
            </a:r>
            <a:endParaRPr lang="en-US" dirty="0" smtClean="0"/>
          </a:p>
          <a:p>
            <a:pPr lvl="1"/>
            <a:r>
              <a:rPr lang="en-US" dirty="0" smtClean="0"/>
              <a:t>You do not have to sign up for drop box to use the site. Just click through to the download.</a:t>
            </a:r>
          </a:p>
          <a:p>
            <a:r>
              <a:rPr lang="en-US" dirty="0" smtClean="0"/>
              <a:t>If you have not done so already read through the info packet. There is a lot of information in them. </a:t>
            </a:r>
          </a:p>
          <a:p>
            <a:r>
              <a:rPr lang="en-US" dirty="0" smtClean="0"/>
              <a:t>Some website links are included. Suggest visiting those </a:t>
            </a:r>
            <a:r>
              <a:rPr lang="en-US" dirty="0" smtClean="0"/>
              <a:t>sites before  the event.</a:t>
            </a:r>
            <a:endParaRPr lang="en-US" dirty="0" smtClean="0"/>
          </a:p>
          <a:p>
            <a:r>
              <a:rPr lang="en-US" dirty="0" smtClean="0"/>
              <a:t>The Info packets Online are to be considered rough drafts. Final copy will be supplied to you on site. </a:t>
            </a:r>
          </a:p>
          <a:p>
            <a:r>
              <a:rPr lang="en-US" dirty="0" smtClean="0"/>
              <a:t>Changes will be focused on:</a:t>
            </a:r>
          </a:p>
          <a:p>
            <a:pPr lvl="1"/>
            <a:r>
              <a:rPr lang="en-US" dirty="0" smtClean="0"/>
              <a:t>Transportation plans</a:t>
            </a:r>
          </a:p>
          <a:p>
            <a:pPr lvl="1"/>
            <a:r>
              <a:rPr lang="en-US" dirty="0" smtClean="0"/>
              <a:t>Financial Arrangements</a:t>
            </a:r>
          </a:p>
          <a:p>
            <a:pPr lvl="1"/>
            <a:r>
              <a:rPr lang="en-US" dirty="0" smtClean="0"/>
              <a:t>Who is volunteering to be a leader, co-leader, driver or bus captain. </a:t>
            </a:r>
          </a:p>
          <a:p>
            <a:r>
              <a:rPr lang="en-US" dirty="0" smtClean="0"/>
              <a:t>The general plan of the activity should stay the same. It is the details as describe above that might change. </a:t>
            </a:r>
          </a:p>
          <a:p>
            <a:pPr lvl="1"/>
            <a:endParaRPr lang="en-US" dirty="0"/>
          </a:p>
        </p:txBody>
      </p:sp>
    </p:spTree>
    <p:extLst>
      <p:ext uri="{BB962C8B-B14F-4D97-AF65-F5344CB8AC3E}">
        <p14:creationId xmlns:p14="http://schemas.microsoft.com/office/powerpoint/2010/main" val="1286988002"/>
      </p:ext>
    </p:extLst>
  </p:cSld>
  <p:clrMapOvr>
    <a:masterClrMapping/>
  </p:clrMapOvr>
  <mc:AlternateContent xmlns:mc="http://schemas.openxmlformats.org/markup-compatibility/2006" xmlns:p14="http://schemas.microsoft.com/office/powerpoint/2010/main">
    <mc:Choice Requires="p14">
      <p:transition spd="slow" p14:dur="3400" advTm="27269">
        <p14:reveal/>
      </p:transition>
    </mc:Choice>
    <mc:Fallback xmlns="">
      <p:transition spd="slow" advTm="27269">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 pride in being the leader.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Your are the face of Mosaic.</a:t>
            </a:r>
          </a:p>
          <a:p>
            <a:r>
              <a:rPr lang="en-US" dirty="0" smtClean="0"/>
              <a:t>Your fellow participants are depending on your knowledge of the activity to have an safe and </a:t>
            </a:r>
            <a:r>
              <a:rPr lang="en-US" dirty="0"/>
              <a:t>enjoyable activity</a:t>
            </a:r>
            <a:r>
              <a:rPr lang="en-US" dirty="0" smtClean="0"/>
              <a:t>. </a:t>
            </a:r>
            <a:endParaRPr lang="en-US" dirty="0"/>
          </a:p>
          <a:p>
            <a:r>
              <a:rPr lang="en-US" dirty="0" smtClean="0"/>
              <a:t>Really understanding the activity will be apparent when you lead (visa versa).  </a:t>
            </a:r>
          </a:p>
          <a:p>
            <a:r>
              <a:rPr lang="en-US" dirty="0" smtClean="0"/>
              <a:t>You will know you did a good job when </a:t>
            </a:r>
            <a:r>
              <a:rPr lang="en-US" u="sng" dirty="0" smtClean="0"/>
              <a:t>most</a:t>
            </a:r>
            <a:r>
              <a:rPr lang="en-US" dirty="0" smtClean="0"/>
              <a:t> everyone comes back safe and happy. </a:t>
            </a:r>
          </a:p>
          <a:p>
            <a:pPr marL="0" indent="0">
              <a:buNone/>
            </a:pPr>
            <a:endParaRPr lang="en-US" dirty="0"/>
          </a:p>
        </p:txBody>
      </p:sp>
    </p:spTree>
    <p:extLst>
      <p:ext uri="{BB962C8B-B14F-4D97-AF65-F5344CB8AC3E}">
        <p14:creationId xmlns:p14="http://schemas.microsoft.com/office/powerpoint/2010/main" val="3588615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Your Activity</a:t>
            </a:r>
            <a:endParaRPr lang="en-US" dirty="0"/>
          </a:p>
        </p:txBody>
      </p:sp>
      <p:sp>
        <p:nvSpPr>
          <p:cNvPr id="3" name="Content Placeholder 2"/>
          <p:cNvSpPr>
            <a:spLocks noGrp="1"/>
          </p:cNvSpPr>
          <p:nvPr>
            <p:ph idx="1"/>
          </p:nvPr>
        </p:nvSpPr>
        <p:spPr>
          <a:xfrm>
            <a:off x="457200" y="1371600"/>
            <a:ext cx="8305800" cy="5029200"/>
          </a:xfrm>
        </p:spPr>
        <p:txBody>
          <a:bodyPr>
            <a:normAutofit fontScale="70000" lnSpcReduction="20000"/>
          </a:bodyPr>
          <a:lstStyle/>
          <a:p>
            <a:r>
              <a:rPr lang="en-US" dirty="0" smtClean="0"/>
              <a:t>BEFORE THE EVENT</a:t>
            </a:r>
          </a:p>
          <a:p>
            <a:pPr lvl="1"/>
            <a:r>
              <a:rPr lang="en-US" dirty="0" smtClean="0"/>
              <a:t>Safety is number one. A good understanding of your activity increases the chances you be able to deal with what ever happens. </a:t>
            </a:r>
          </a:p>
          <a:p>
            <a:pPr lvl="1"/>
            <a:r>
              <a:rPr lang="en-US" dirty="0" smtClean="0"/>
              <a:t>Spend time reading the info packet</a:t>
            </a:r>
          </a:p>
          <a:p>
            <a:pPr lvl="1"/>
            <a:r>
              <a:rPr lang="en-US" dirty="0" smtClean="0"/>
              <a:t>Study the trail maps.</a:t>
            </a:r>
          </a:p>
          <a:p>
            <a:pPr lvl="2"/>
            <a:r>
              <a:rPr lang="en-US" dirty="0" smtClean="0"/>
              <a:t>Understand the planned hike</a:t>
            </a:r>
          </a:p>
          <a:p>
            <a:pPr lvl="2"/>
            <a:r>
              <a:rPr lang="en-US" dirty="0" smtClean="0"/>
              <a:t>Review alternate trails for the unforeseen</a:t>
            </a:r>
          </a:p>
          <a:p>
            <a:pPr lvl="1"/>
            <a:r>
              <a:rPr lang="en-US" dirty="0" smtClean="0"/>
              <a:t>There are many links to other websites. Look them over as they might add info not listed in the info packet. </a:t>
            </a:r>
          </a:p>
          <a:p>
            <a:pPr lvl="1"/>
            <a:r>
              <a:rPr lang="en-US" dirty="0" smtClean="0"/>
              <a:t>Spend time understanding the emergency plan</a:t>
            </a:r>
          </a:p>
          <a:p>
            <a:pPr lvl="2"/>
            <a:r>
              <a:rPr lang="en-US" dirty="0" smtClean="0"/>
              <a:t>Most hikes are on park land. In an emergency a park ranger is a better choice to contact first. </a:t>
            </a:r>
          </a:p>
          <a:p>
            <a:pPr lvl="3"/>
            <a:r>
              <a:rPr lang="en-US" dirty="0" smtClean="0"/>
              <a:t>Then call 911. </a:t>
            </a:r>
          </a:p>
          <a:p>
            <a:pPr lvl="3"/>
            <a:r>
              <a:rPr lang="en-US" b="1" dirty="0" smtClean="0"/>
              <a:t>Once help is on the way call Mosaic to let us know what is going on. </a:t>
            </a:r>
          </a:p>
          <a:p>
            <a:pPr lvl="1"/>
            <a:r>
              <a:rPr lang="en-US" dirty="0" smtClean="0"/>
              <a:t>Contact </a:t>
            </a:r>
            <a:r>
              <a:rPr lang="en-US" dirty="0" smtClean="0"/>
              <a:t>Brian Horowitz at </a:t>
            </a:r>
            <a:r>
              <a:rPr lang="en-US" dirty="0" smtClean="0">
                <a:hlinkClick r:id="rId2"/>
              </a:rPr>
              <a:t>Event@MosaicOutdoor.org</a:t>
            </a:r>
            <a:r>
              <a:rPr lang="en-US" dirty="0" smtClean="0"/>
              <a:t> for any questions. </a:t>
            </a:r>
            <a:endParaRPr lang="en-US" dirty="0"/>
          </a:p>
        </p:txBody>
      </p:sp>
    </p:spTree>
    <p:extLst>
      <p:ext uri="{BB962C8B-B14F-4D97-AF65-F5344CB8AC3E}">
        <p14:creationId xmlns:p14="http://schemas.microsoft.com/office/powerpoint/2010/main" val="2492275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90600"/>
            <a:ext cx="7772400" cy="4778375"/>
          </a:xfrm>
        </p:spPr>
        <p:txBody>
          <a:bodyPr>
            <a:noAutofit/>
          </a:bodyPr>
          <a:lstStyle/>
          <a:p>
            <a:r>
              <a:rPr lang="en-US" sz="2400" cap="none" dirty="0" smtClean="0"/>
              <a:t>Pick up your leader packet when you arrive in camp. </a:t>
            </a:r>
            <a:br>
              <a:rPr lang="en-US" sz="2400" cap="none" dirty="0" smtClean="0"/>
            </a:br>
            <a:r>
              <a:rPr lang="en-US" sz="2400" cap="none" dirty="0" smtClean="0"/>
              <a:t/>
            </a:r>
            <a:br>
              <a:rPr lang="en-US" sz="2400" cap="none" dirty="0" smtClean="0"/>
            </a:br>
            <a:r>
              <a:rPr lang="en-US" sz="2400" cap="none" dirty="0" smtClean="0"/>
              <a:t>They will be separate from your participant packets.</a:t>
            </a:r>
            <a:br>
              <a:rPr lang="en-US" sz="2400" cap="none" dirty="0" smtClean="0"/>
            </a:br>
            <a:r>
              <a:rPr lang="en-US" sz="2400" cap="none" dirty="0" smtClean="0"/>
              <a:t/>
            </a:r>
            <a:br>
              <a:rPr lang="en-US" sz="2400" cap="none" dirty="0" smtClean="0"/>
            </a:br>
            <a:r>
              <a:rPr lang="en-US" sz="2400" cap="none" dirty="0" smtClean="0"/>
              <a:t>Some activities require a check or cash to be given to the vendor on the day of your activity. </a:t>
            </a:r>
            <a:br>
              <a:rPr lang="en-US" sz="2400" cap="none" dirty="0" smtClean="0"/>
            </a:br>
            <a:r>
              <a:rPr lang="en-US" sz="2400" cap="none" dirty="0" smtClean="0"/>
              <a:t/>
            </a:r>
            <a:br>
              <a:rPr lang="en-US" sz="2400" cap="none" dirty="0" smtClean="0"/>
            </a:br>
            <a:r>
              <a:rPr lang="en-US" sz="2400" cap="none" dirty="0" smtClean="0"/>
              <a:t>Please find Hillary Brown to get your cash or check you need your activity the night before. </a:t>
            </a:r>
            <a:r>
              <a:rPr lang="en-US" sz="2400" cap="none" dirty="0" smtClean="0">
                <a:solidFill>
                  <a:srgbClr val="FF0000"/>
                </a:solidFill>
              </a:rPr>
              <a:t>(Check with Hillary)</a:t>
            </a:r>
            <a:br>
              <a:rPr lang="en-US" sz="2400" cap="none" dirty="0" smtClean="0">
                <a:solidFill>
                  <a:srgbClr val="FF0000"/>
                </a:solidFill>
              </a:rPr>
            </a:br>
            <a:r>
              <a:rPr lang="en-US" sz="2400" cap="none" dirty="0" smtClean="0"/>
              <a:t/>
            </a:r>
            <a:br>
              <a:rPr lang="en-US" sz="2400" cap="none" dirty="0" smtClean="0"/>
            </a:br>
            <a:endParaRPr lang="en-US" sz="2400" cap="none" dirty="0"/>
          </a:p>
        </p:txBody>
      </p:sp>
      <p:sp>
        <p:nvSpPr>
          <p:cNvPr id="3" name="Text Placeholder 2"/>
          <p:cNvSpPr>
            <a:spLocks noGrp="1"/>
          </p:cNvSpPr>
          <p:nvPr>
            <p:ph type="body" idx="1"/>
          </p:nvPr>
        </p:nvSpPr>
        <p:spPr>
          <a:xfrm>
            <a:off x="609600" y="457200"/>
            <a:ext cx="7772400" cy="444500"/>
          </a:xfrm>
        </p:spPr>
        <p:txBody>
          <a:bodyPr/>
          <a:lstStyle/>
          <a:p>
            <a:r>
              <a:rPr lang="en-US" dirty="0" smtClean="0"/>
              <a:t>Arrival in Camp on Thursday</a:t>
            </a:r>
            <a:endParaRPr lang="en-US" dirty="0"/>
          </a:p>
        </p:txBody>
      </p:sp>
    </p:spTree>
    <p:extLst>
      <p:ext uri="{BB962C8B-B14F-4D97-AF65-F5344CB8AC3E}">
        <p14:creationId xmlns:p14="http://schemas.microsoft.com/office/powerpoint/2010/main" val="3034316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YOUR LEADER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Immediately after dinner on Thursday, Friday and Saturday nights we will hold a meet your leader session. </a:t>
            </a:r>
          </a:p>
          <a:p>
            <a:pPr lvl="1"/>
            <a:r>
              <a:rPr lang="en-US" dirty="0" smtClean="0"/>
              <a:t>This is for everyone to get a face to a name of who their leader is.</a:t>
            </a:r>
          </a:p>
          <a:p>
            <a:pPr lvl="1"/>
            <a:r>
              <a:rPr lang="en-US" dirty="0" smtClean="0"/>
              <a:t>For you to give everyone pertinent info on what they are doing the next day to make sure everyone is ready/fit for the activity planned.  </a:t>
            </a:r>
          </a:p>
          <a:p>
            <a:pPr lvl="1"/>
            <a:r>
              <a:rPr lang="en-US" dirty="0" smtClean="0"/>
              <a:t>To give everyone a last chance to back out. </a:t>
            </a:r>
          </a:p>
          <a:p>
            <a:pPr lvl="1"/>
            <a:r>
              <a:rPr lang="en-US" dirty="0" smtClean="0"/>
              <a:t>List of what to bring and not to bring</a:t>
            </a:r>
          </a:p>
          <a:p>
            <a:pPr lvl="1"/>
            <a:r>
              <a:rPr lang="en-US" dirty="0" smtClean="0"/>
              <a:t>Make sure everyone understands the transportation plan. </a:t>
            </a:r>
          </a:p>
          <a:p>
            <a:pPr lvl="1"/>
            <a:r>
              <a:rPr lang="en-US" dirty="0" smtClean="0"/>
              <a:t>Access the group and make adjustments if needed. </a:t>
            </a:r>
          </a:p>
          <a:p>
            <a:pPr lvl="2"/>
            <a:endParaRPr lang="en-US" dirty="0" smtClean="0"/>
          </a:p>
          <a:p>
            <a:pPr marL="971550" lvl="1" indent="-514350">
              <a:buAutoNum type="arabicPeriod"/>
            </a:pPr>
            <a:endParaRPr lang="en-US" dirty="0" smtClean="0"/>
          </a:p>
          <a:p>
            <a:pPr marL="971550" lvl="1" indent="-514350">
              <a:buAutoNum type="arabicPeriod"/>
            </a:pPr>
            <a:endParaRPr lang="en-US" dirty="0" smtClean="0"/>
          </a:p>
        </p:txBody>
      </p:sp>
    </p:spTree>
    <p:extLst>
      <p:ext uri="{BB962C8B-B14F-4D97-AF65-F5344CB8AC3E}">
        <p14:creationId xmlns:p14="http://schemas.microsoft.com/office/powerpoint/2010/main" val="2901270836"/>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dirty="0" smtClean="0"/>
              <a:t>To give everyone pertinent info on what they are doing the next day to make sure everyone is fit for the activity planned.  Last chance to back out. </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r>
              <a:rPr lang="en-US" dirty="0" smtClean="0"/>
              <a:t>Read the description on the front page of your info packet. </a:t>
            </a:r>
          </a:p>
          <a:p>
            <a:r>
              <a:rPr lang="en-US" dirty="0" smtClean="0"/>
              <a:t>Make sure everyone in your group understands the details </a:t>
            </a:r>
            <a:r>
              <a:rPr lang="en-US" sz="2200" dirty="0" smtClean="0"/>
              <a:t>(this is where your research pays off)</a:t>
            </a:r>
          </a:p>
          <a:p>
            <a:pPr lvl="1"/>
            <a:r>
              <a:rPr lang="en-US" dirty="0" smtClean="0"/>
              <a:t>Distance from camp</a:t>
            </a:r>
          </a:p>
          <a:p>
            <a:pPr lvl="1"/>
            <a:r>
              <a:rPr lang="en-US" dirty="0" smtClean="0"/>
              <a:t>Length of activity</a:t>
            </a:r>
          </a:p>
          <a:p>
            <a:pPr lvl="1"/>
            <a:r>
              <a:rPr lang="en-US" dirty="0" smtClean="0"/>
              <a:t>Elevation</a:t>
            </a:r>
          </a:p>
          <a:p>
            <a:pPr lvl="1"/>
            <a:r>
              <a:rPr lang="en-US" dirty="0" smtClean="0"/>
              <a:t>How strenuous the activity will be</a:t>
            </a:r>
          </a:p>
          <a:p>
            <a:pPr lvl="1"/>
            <a:r>
              <a:rPr lang="en-US" dirty="0" smtClean="0"/>
              <a:t>Anything else you learned in your research</a:t>
            </a:r>
          </a:p>
          <a:p>
            <a:r>
              <a:rPr lang="en-US" dirty="0" smtClean="0"/>
              <a:t>This is the time to have person back out if they are not comfortable. Not the day of the activity.</a:t>
            </a:r>
          </a:p>
          <a:p>
            <a:pPr lvl="1"/>
            <a:endParaRPr lang="en-US" dirty="0"/>
          </a:p>
        </p:txBody>
      </p:sp>
    </p:spTree>
    <p:extLst>
      <p:ext uri="{BB962C8B-B14F-4D97-AF65-F5344CB8AC3E}">
        <p14:creationId xmlns:p14="http://schemas.microsoft.com/office/powerpoint/2010/main" val="645200306"/>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2800" dirty="0" smtClean="0"/>
              <a:t>Give everyone a list of what to bring and not to bring</a:t>
            </a:r>
            <a:r>
              <a:rPr lang="en-US" dirty="0" smtClean="0"/>
              <a:t/>
            </a:r>
            <a:br>
              <a:rPr lang="en-US" dirty="0" smtClean="0"/>
            </a:br>
            <a:endParaRPr lang="en-US" dirty="0"/>
          </a:p>
        </p:txBody>
      </p:sp>
      <p:sp>
        <p:nvSpPr>
          <p:cNvPr id="3" name="Content Placeholder 2"/>
          <p:cNvSpPr>
            <a:spLocks noGrp="1"/>
          </p:cNvSpPr>
          <p:nvPr>
            <p:ph idx="1"/>
          </p:nvPr>
        </p:nvSpPr>
        <p:spPr>
          <a:xfrm>
            <a:off x="457200" y="1166018"/>
            <a:ext cx="8229600" cy="4525963"/>
          </a:xfrm>
        </p:spPr>
        <p:txBody>
          <a:bodyPr>
            <a:normAutofit fontScale="62500" lnSpcReduction="20000"/>
          </a:bodyPr>
          <a:lstStyle/>
          <a:p>
            <a:r>
              <a:rPr lang="en-US" dirty="0" smtClean="0"/>
              <a:t>Things to bring</a:t>
            </a:r>
          </a:p>
          <a:p>
            <a:pPr lvl="1"/>
            <a:r>
              <a:rPr lang="en-US" dirty="0" smtClean="0"/>
              <a:t>A good attitude</a:t>
            </a:r>
          </a:p>
          <a:p>
            <a:pPr lvl="1"/>
            <a:r>
              <a:rPr lang="en-US" dirty="0" smtClean="0"/>
              <a:t>Water</a:t>
            </a:r>
          </a:p>
          <a:p>
            <a:pPr lvl="2"/>
            <a:r>
              <a:rPr lang="en-US" dirty="0" smtClean="0"/>
              <a:t>At least 2 liters on moderate to strenuous hikes. </a:t>
            </a:r>
          </a:p>
          <a:p>
            <a:pPr lvl="1"/>
            <a:r>
              <a:rPr lang="en-US" dirty="0" smtClean="0"/>
              <a:t>Lunch or snacks</a:t>
            </a:r>
          </a:p>
          <a:p>
            <a:pPr lvl="1"/>
            <a:r>
              <a:rPr lang="en-US" dirty="0" smtClean="0"/>
              <a:t>Raingear</a:t>
            </a:r>
            <a:r>
              <a:rPr lang="en-US" dirty="0"/>
              <a:t> </a:t>
            </a:r>
            <a:r>
              <a:rPr lang="en-US" dirty="0" smtClean="0"/>
              <a:t>– Most activities will go out in light rain. </a:t>
            </a:r>
          </a:p>
          <a:p>
            <a:pPr lvl="1"/>
            <a:r>
              <a:rPr lang="en-US" dirty="0" smtClean="0"/>
              <a:t>Bug Repellant, </a:t>
            </a:r>
          </a:p>
          <a:p>
            <a:pPr lvl="1"/>
            <a:r>
              <a:rPr lang="en-US" dirty="0" smtClean="0"/>
              <a:t>Sturdy hiking shoes with ankle support.</a:t>
            </a:r>
          </a:p>
          <a:p>
            <a:pPr lvl="2"/>
            <a:r>
              <a:rPr lang="en-US" b="1" dirty="0" smtClean="0"/>
              <a:t>REQUIRED ON STRENOUS HIKES</a:t>
            </a:r>
          </a:p>
          <a:p>
            <a:pPr lvl="1"/>
            <a:r>
              <a:rPr lang="en-US" dirty="0" smtClean="0"/>
              <a:t>Backpack to put gear in so hands are free. </a:t>
            </a:r>
          </a:p>
          <a:p>
            <a:pPr lvl="1"/>
            <a:r>
              <a:rPr lang="en-US" dirty="0" smtClean="0"/>
              <a:t>Hiking Pole</a:t>
            </a:r>
          </a:p>
          <a:p>
            <a:pPr lvl="1"/>
            <a:r>
              <a:rPr lang="en-US" dirty="0" smtClean="0"/>
              <a:t>Change of clothing for the paddles</a:t>
            </a:r>
          </a:p>
          <a:p>
            <a:pPr lvl="1"/>
            <a:r>
              <a:rPr lang="en-US" dirty="0" smtClean="0"/>
              <a:t>Bike gear (Helmet, gloves, shoes, lock, repair kit, spare tire, pump)</a:t>
            </a:r>
          </a:p>
          <a:p>
            <a:pPr lvl="1"/>
            <a:r>
              <a:rPr lang="en-US" dirty="0" smtClean="0"/>
              <a:t>Etc.</a:t>
            </a:r>
          </a:p>
          <a:p>
            <a:r>
              <a:rPr lang="en-US" dirty="0" smtClean="0"/>
              <a:t>Things not to bring</a:t>
            </a:r>
          </a:p>
          <a:p>
            <a:pPr lvl="1"/>
            <a:r>
              <a:rPr lang="en-US" dirty="0" smtClean="0"/>
              <a:t>Open toed shoes or flip flops are not allowed on any hikes or </a:t>
            </a:r>
            <a:r>
              <a:rPr lang="en-US" dirty="0" smtClean="0"/>
              <a:t>paddles</a:t>
            </a:r>
            <a:endParaRPr lang="en-US" dirty="0" smtClean="0"/>
          </a:p>
          <a:p>
            <a:pPr lvl="1"/>
            <a:endParaRPr lang="en-US" dirty="0"/>
          </a:p>
        </p:txBody>
      </p:sp>
    </p:spTree>
    <p:extLst>
      <p:ext uri="{BB962C8B-B14F-4D97-AF65-F5344CB8AC3E}">
        <p14:creationId xmlns:p14="http://schemas.microsoft.com/office/powerpoint/2010/main" val="2284207993"/>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2308</Words>
  <Application>Microsoft Office PowerPoint</Application>
  <PresentationFormat>On-screen Show (4:3)</PresentationFormat>
  <Paragraphs>218</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Custom Design</vt:lpstr>
      <vt:lpstr>Activity Leader Guidelines</vt:lpstr>
      <vt:lpstr>Welcome</vt:lpstr>
      <vt:lpstr>Leader Info Packet</vt:lpstr>
      <vt:lpstr>Take pride in being the leader.  </vt:lpstr>
      <vt:lpstr>Own Your Activity</vt:lpstr>
      <vt:lpstr>Pick up your leader packet when you arrive in camp.   They will be separate from your participant packets.  Some activities require a check or cash to be given to the vendor on the day of your activity.   Please find Hillary Brown to get your cash or check you need your activity the night before. (Check with Hillary)  </vt:lpstr>
      <vt:lpstr>MEET YOUR LEADER</vt:lpstr>
      <vt:lpstr>To give everyone pertinent info on what they are doing the next day to make sure everyone is fit for the activity planned.  Last chance to back out.  </vt:lpstr>
      <vt:lpstr>Give everyone a list of what to bring and not to bring </vt:lpstr>
      <vt:lpstr>Make sure everyone understands the transportation plan.  </vt:lpstr>
      <vt:lpstr>Give a chance for the leader to access the group and make adjustments if needed.  </vt:lpstr>
      <vt:lpstr>Morning of Activity</vt:lpstr>
      <vt:lpstr>Before you leave camp</vt:lpstr>
      <vt:lpstr>Once you arrive on site at your activity</vt:lpstr>
      <vt:lpstr>On the hike, paddle or peddle</vt:lpstr>
      <vt:lpstr>When you get to the end of your activity</vt:lpstr>
      <vt:lpstr>Medical Info Envelopes</vt:lpstr>
      <vt:lpstr>On the way back to camp</vt:lpstr>
      <vt:lpstr>Leader Debrief Form</vt:lpstr>
      <vt:lpstr>When you arrive back in camp</vt:lpstr>
      <vt:lpstr>Sign in Board</vt:lpstr>
      <vt:lpstr>Activities that still need people</vt:lpstr>
      <vt:lpstr>Questions?</vt:lpstr>
      <vt:lpstr>Thank you for attending!!!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Leader Guidline</dc:title>
  <dc:creator>Brian Horowitz</dc:creator>
  <cp:lastModifiedBy>Brian Horowitz</cp:lastModifiedBy>
  <cp:revision>103</cp:revision>
  <dcterms:created xsi:type="dcterms:W3CDTF">2015-08-06T22:17:24Z</dcterms:created>
  <dcterms:modified xsi:type="dcterms:W3CDTF">2016-08-23T01:03:34Z</dcterms:modified>
</cp:coreProperties>
</file>